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es-MX" dirty="0" smtClean="0"/>
              <a:t>PAST SIMPLE TENSE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395536" y="3429000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PAST SIMPLE TENSE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4579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Usaremos el pasado simple para acciones que empezaron y terminaron en el pasado.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to use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Pasr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Simple Tense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start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finish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start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finish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PAST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ES" altLang="es-MX" b="1" dirty="0"/>
              <a:t>Regular </a:t>
            </a:r>
            <a:r>
              <a:rPr lang="es-ES" altLang="es-MX" b="1" dirty="0" err="1"/>
              <a:t>verbs</a:t>
            </a:r>
            <a:r>
              <a:rPr lang="es-ES" altLang="es-MX" b="1" dirty="0"/>
              <a:t> </a:t>
            </a:r>
            <a:r>
              <a:rPr lang="es-ES" altLang="es-MX" b="1" dirty="0" err="1"/>
              <a:t>form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s-ES" altLang="es-MX" sz="5400" dirty="0" err="1">
                <a:solidFill>
                  <a:srgbClr val="7030A0"/>
                </a:solidFill>
              </a:rPr>
              <a:t>ed</a:t>
            </a:r>
            <a:r>
              <a:rPr lang="es-ES" altLang="es-MX" sz="5400" dirty="0"/>
              <a:t> </a:t>
            </a:r>
            <a:r>
              <a:rPr lang="ca-ES" altLang="es-MX" sz="5400" dirty="0"/>
              <a:t>for all </a:t>
            </a:r>
            <a:r>
              <a:rPr lang="ca-ES" altLang="es-MX" sz="5400" dirty="0" err="1"/>
              <a:t>persons</a:t>
            </a:r>
            <a:r>
              <a:rPr lang="es-ES" altLang="es-MX" sz="4400" dirty="0"/>
              <a:t> </a:t>
            </a:r>
          </a:p>
          <a:p>
            <a:pPr lvl="3">
              <a:lnSpc>
                <a:spcPct val="80000"/>
              </a:lnSpc>
              <a:buNone/>
            </a:pPr>
            <a:endParaRPr lang="es-ES" altLang="es-MX" sz="4400" dirty="0"/>
          </a:p>
          <a:p>
            <a:pPr lvl="4">
              <a:lnSpc>
                <a:spcPct val="80000"/>
              </a:lnSpc>
              <a:buNone/>
            </a:pPr>
            <a:r>
              <a:rPr lang="es-ES" altLang="es-MX" sz="2800" dirty="0"/>
              <a:t>Play </a:t>
            </a:r>
            <a:r>
              <a:rPr lang="es-ES" altLang="es-MX" sz="2800" dirty="0">
                <a:sym typeface="Wingdings" panose="05000000000000000000" pitchFamily="2" charset="2"/>
              </a:rPr>
              <a:t> </a:t>
            </a:r>
            <a:r>
              <a:rPr lang="es-ES" altLang="es-MX" sz="2800" dirty="0" err="1">
                <a:sym typeface="Wingdings" panose="05000000000000000000" pitchFamily="2" charset="2"/>
              </a:rPr>
              <a:t>play</a:t>
            </a:r>
            <a:r>
              <a:rPr lang="es-ES" altLang="es-MX" sz="2800" b="1" dirty="0" err="1">
                <a:sym typeface="Wingdings" panose="05000000000000000000" pitchFamily="2" charset="2"/>
              </a:rPr>
              <a:t>ed</a:t>
            </a:r>
            <a:endParaRPr lang="es-ES" altLang="es-MX" sz="2800" b="1" dirty="0">
              <a:sym typeface="Wingdings" panose="05000000000000000000" pitchFamily="2" charset="2"/>
            </a:endParaRPr>
          </a:p>
          <a:p>
            <a:pPr lvl="4">
              <a:lnSpc>
                <a:spcPct val="80000"/>
              </a:lnSpc>
              <a:buNone/>
            </a:pPr>
            <a:r>
              <a:rPr lang="ca-ES" altLang="es-MX" sz="2800" dirty="0" err="1">
                <a:sym typeface="Wingdings" panose="05000000000000000000" pitchFamily="2" charset="2"/>
              </a:rPr>
              <a:t>Work</a:t>
            </a:r>
            <a:r>
              <a:rPr lang="ca-ES" altLang="es-MX" sz="2800" dirty="0">
                <a:sym typeface="Wingdings" panose="05000000000000000000" pitchFamily="2" charset="2"/>
              </a:rPr>
              <a:t> </a:t>
            </a:r>
            <a:r>
              <a:rPr lang="es-ES" altLang="es-MX" sz="2800" dirty="0">
                <a:sym typeface="Wingdings" panose="05000000000000000000" pitchFamily="2" charset="2"/>
              </a:rPr>
              <a:t> </a:t>
            </a:r>
            <a:r>
              <a:rPr lang="ca-ES" altLang="es-MX" sz="2800" dirty="0" err="1">
                <a:sym typeface="Wingdings" panose="05000000000000000000" pitchFamily="2" charset="2"/>
              </a:rPr>
              <a:t>work</a:t>
            </a:r>
            <a:r>
              <a:rPr lang="ca-ES" altLang="es-MX" sz="2800" b="1" dirty="0" err="1">
                <a:sym typeface="Wingdings" panose="05000000000000000000" pitchFamily="2" charset="2"/>
              </a:rPr>
              <a:t>ed</a:t>
            </a:r>
            <a:endParaRPr lang="ca-ES" altLang="es-MX" sz="2800" dirty="0">
              <a:sym typeface="Wingdings" panose="05000000000000000000" pitchFamily="2" charset="2"/>
            </a:endParaRPr>
          </a:p>
          <a:p>
            <a:pPr lvl="4">
              <a:lnSpc>
                <a:spcPct val="80000"/>
              </a:lnSpc>
              <a:buNone/>
            </a:pPr>
            <a:r>
              <a:rPr lang="ca-ES" altLang="es-MX" sz="2800" dirty="0" err="1">
                <a:sym typeface="Wingdings" panose="05000000000000000000" pitchFamily="2" charset="2"/>
              </a:rPr>
              <a:t>Stay</a:t>
            </a:r>
            <a:r>
              <a:rPr lang="ca-ES" altLang="es-MX" sz="2800" dirty="0">
                <a:sym typeface="Wingdings" panose="05000000000000000000" pitchFamily="2" charset="2"/>
              </a:rPr>
              <a:t> </a:t>
            </a:r>
            <a:r>
              <a:rPr lang="es-ES" altLang="es-MX" sz="2800" dirty="0">
                <a:sym typeface="Wingdings" panose="05000000000000000000" pitchFamily="2" charset="2"/>
              </a:rPr>
              <a:t>  </a:t>
            </a:r>
            <a:r>
              <a:rPr lang="ca-ES" altLang="es-MX" sz="2800" dirty="0" err="1">
                <a:sym typeface="Wingdings" panose="05000000000000000000" pitchFamily="2" charset="2"/>
              </a:rPr>
              <a:t>stay</a:t>
            </a:r>
            <a:r>
              <a:rPr lang="ca-ES" altLang="es-MX" sz="2800" b="1" dirty="0" err="1">
                <a:sym typeface="Wingdings" panose="05000000000000000000" pitchFamily="2" charset="2"/>
              </a:rPr>
              <a:t>ed</a:t>
            </a:r>
            <a:r>
              <a:rPr lang="ca-ES" altLang="es-MX" sz="2800" dirty="0"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80000"/>
              </a:lnSpc>
              <a:buNone/>
            </a:pPr>
            <a:r>
              <a:rPr lang="ca-ES" altLang="es-MX" sz="2800" dirty="0" err="1">
                <a:sym typeface="Wingdings" panose="05000000000000000000" pitchFamily="2" charset="2"/>
              </a:rPr>
              <a:t>Listen</a:t>
            </a:r>
            <a:r>
              <a:rPr lang="ca-ES" altLang="es-MX" sz="2800" dirty="0">
                <a:sym typeface="Wingdings" panose="05000000000000000000" pitchFamily="2" charset="2"/>
              </a:rPr>
              <a:t> </a:t>
            </a:r>
            <a:r>
              <a:rPr lang="es-ES" altLang="es-MX" sz="2800" dirty="0">
                <a:sym typeface="Wingdings" panose="05000000000000000000" pitchFamily="2" charset="2"/>
              </a:rPr>
              <a:t> </a:t>
            </a:r>
            <a:r>
              <a:rPr lang="ca-ES" altLang="es-MX" sz="2800" dirty="0" err="1">
                <a:sym typeface="Wingdings" panose="05000000000000000000" pitchFamily="2" charset="2"/>
              </a:rPr>
              <a:t>listen</a:t>
            </a:r>
            <a:r>
              <a:rPr lang="ca-ES" altLang="es-MX" sz="2800" b="1" dirty="0" err="1">
                <a:sym typeface="Wingdings" panose="05000000000000000000" pitchFamily="2" charset="2"/>
              </a:rPr>
              <a:t>ed</a:t>
            </a:r>
            <a:r>
              <a:rPr lang="es-ES" altLang="es-MX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PAST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b="1" dirty="0"/>
              <a:t>Spelling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s-MX" b="1" dirty="0" smtClean="0"/>
              <a:t>1</a:t>
            </a:r>
            <a:r>
              <a:rPr lang="en-US" altLang="es-MX" b="1" dirty="0"/>
              <a:t>) Double the consonant if the consonant is stressed</a:t>
            </a:r>
            <a:r>
              <a:rPr lang="en-US" altLang="es-MX" dirty="0"/>
              <a:t/>
            </a:r>
            <a:br>
              <a:rPr lang="en-US" altLang="es-MX" dirty="0"/>
            </a:br>
            <a:r>
              <a:rPr lang="en-US" altLang="es-MX" dirty="0"/>
              <a:t>stop – sto</a:t>
            </a:r>
            <a:r>
              <a:rPr lang="en-US" altLang="es-MX" b="1" dirty="0"/>
              <a:t>pped</a:t>
            </a:r>
            <a:r>
              <a:rPr lang="en-US" altLang="es-MX" dirty="0"/>
              <a:t/>
            </a:r>
            <a:br>
              <a:rPr lang="en-US" altLang="es-MX" dirty="0"/>
            </a:br>
            <a:r>
              <a:rPr lang="en-US" altLang="es-MX" dirty="0"/>
              <a:t>swap - swa</a:t>
            </a:r>
            <a:r>
              <a:rPr lang="en-US" altLang="es-MX" b="1" dirty="0"/>
              <a:t>pped</a:t>
            </a:r>
            <a:endParaRPr lang="en-US" altLang="es-MX" dirty="0"/>
          </a:p>
          <a:p>
            <a:pPr>
              <a:lnSpc>
                <a:spcPct val="80000"/>
              </a:lnSpc>
            </a:pPr>
            <a:endParaRPr lang="en-US" altLang="es-MX" b="1" dirty="0"/>
          </a:p>
          <a:p>
            <a:pPr>
              <a:lnSpc>
                <a:spcPct val="80000"/>
              </a:lnSpc>
            </a:pPr>
            <a:r>
              <a:rPr lang="en-US" altLang="es-MX" b="1" dirty="0"/>
              <a:t>2)Add only –d, when the verb ends with –e</a:t>
            </a:r>
          </a:p>
          <a:p>
            <a:pPr>
              <a:lnSpc>
                <a:spcPct val="80000"/>
              </a:lnSpc>
              <a:buNone/>
            </a:pPr>
            <a:r>
              <a:rPr lang="en-US" altLang="es-MX" dirty="0"/>
              <a:t>	lov</a:t>
            </a:r>
            <a:r>
              <a:rPr lang="en-US" altLang="es-MX" b="1" dirty="0"/>
              <a:t>e</a:t>
            </a:r>
            <a:r>
              <a:rPr lang="en-US" altLang="es-MX" dirty="0"/>
              <a:t> – lov</a:t>
            </a:r>
            <a:r>
              <a:rPr lang="en-US" altLang="es-MX" b="1" dirty="0"/>
              <a:t>ed</a:t>
            </a:r>
            <a:r>
              <a:rPr lang="en-US" altLang="es-MX" dirty="0"/>
              <a:t/>
            </a:r>
            <a:br>
              <a:rPr lang="en-US" altLang="es-MX" dirty="0"/>
            </a:br>
            <a:r>
              <a:rPr lang="en-US" altLang="es-MX" dirty="0"/>
              <a:t>sav</a:t>
            </a:r>
            <a:r>
              <a:rPr lang="en-US" altLang="es-MX" b="1" dirty="0"/>
              <a:t>e</a:t>
            </a:r>
            <a:r>
              <a:rPr lang="en-US" altLang="es-MX" dirty="0"/>
              <a:t> – sav</a:t>
            </a:r>
            <a:r>
              <a:rPr lang="en-US" altLang="es-MX" b="1" dirty="0"/>
              <a:t>ed</a:t>
            </a:r>
          </a:p>
          <a:p>
            <a:pPr>
              <a:lnSpc>
                <a:spcPct val="80000"/>
              </a:lnSpc>
            </a:pPr>
            <a:endParaRPr lang="en-US" altLang="es-MX" b="1" dirty="0"/>
          </a:p>
          <a:p>
            <a:pPr>
              <a:lnSpc>
                <a:spcPct val="80000"/>
              </a:lnSpc>
            </a:pPr>
            <a:r>
              <a:rPr lang="en-US" altLang="es-MX" b="1" dirty="0"/>
              <a:t>3)Verbs ending in 'y' preceded by a consonant:</a:t>
            </a:r>
            <a:r>
              <a:rPr lang="en-US" altLang="es-MX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altLang="es-MX" dirty="0"/>
              <a:t>	</a:t>
            </a:r>
            <a:r>
              <a:rPr lang="en-US" altLang="es-MX" b="1" dirty="0"/>
              <a:t>Change 'y' to '</a:t>
            </a:r>
            <a:r>
              <a:rPr lang="en-US" altLang="es-MX" b="1" dirty="0" err="1"/>
              <a:t>i</a:t>
            </a:r>
            <a:r>
              <a:rPr lang="en-US" altLang="es-MX" b="1" dirty="0"/>
              <a:t>' Then add -ed.</a:t>
            </a:r>
          </a:p>
          <a:p>
            <a:pPr>
              <a:lnSpc>
                <a:spcPct val="80000"/>
              </a:lnSpc>
              <a:buNone/>
            </a:pPr>
            <a:r>
              <a:rPr lang="en-US" altLang="es-MX" dirty="0"/>
              <a:t>	hur</a:t>
            </a:r>
            <a:r>
              <a:rPr lang="en-US" altLang="es-MX" b="1" dirty="0"/>
              <a:t>r</a:t>
            </a:r>
            <a:r>
              <a:rPr lang="en-US" altLang="es-MX" dirty="0"/>
              <a:t>y - he hur</a:t>
            </a:r>
            <a:r>
              <a:rPr lang="en-US" altLang="es-MX" b="1" dirty="0"/>
              <a:t>ried </a:t>
            </a:r>
            <a:r>
              <a:rPr lang="en-US" altLang="es-MX" dirty="0"/>
              <a:t>(watch out!</a:t>
            </a:r>
            <a:r>
              <a:rPr lang="en-US" altLang="es-MX" b="1" dirty="0"/>
              <a:t> </a:t>
            </a:r>
            <a:r>
              <a:rPr lang="en-US" altLang="es-MX" dirty="0"/>
              <a:t>play – played)</a:t>
            </a: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41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PAST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b="1" dirty="0"/>
              <a:t>Irregular verbs form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ca-ES" altLang="es-MX" dirty="0" err="1"/>
              <a:t>The</a:t>
            </a:r>
            <a:r>
              <a:rPr lang="ca-ES" altLang="es-MX" dirty="0"/>
              <a:t> </a:t>
            </a:r>
            <a:r>
              <a:rPr lang="ca-ES" altLang="es-MX" dirty="0" err="1"/>
              <a:t>form</a:t>
            </a:r>
            <a:r>
              <a:rPr lang="ca-ES" altLang="es-MX" dirty="0"/>
              <a:t> </a:t>
            </a:r>
            <a:r>
              <a:rPr lang="ca-ES" altLang="es-MX" b="1" dirty="0"/>
              <a:t>CHANGES</a:t>
            </a:r>
            <a:r>
              <a:rPr lang="ca-ES" altLang="es-MX" dirty="0"/>
              <a:t> </a:t>
            </a:r>
            <a:r>
              <a:rPr lang="ca-ES" altLang="es-MX" dirty="0" err="1"/>
              <a:t>from</a:t>
            </a:r>
            <a:r>
              <a:rPr lang="ca-ES" altLang="es-MX" dirty="0"/>
              <a:t> </a:t>
            </a:r>
            <a:r>
              <a:rPr lang="ca-ES" altLang="es-MX" dirty="0" err="1"/>
              <a:t>infinitives</a:t>
            </a:r>
            <a:r>
              <a:rPr lang="ca-ES" altLang="es-MX" dirty="0"/>
              <a:t>, </a:t>
            </a:r>
            <a:r>
              <a:rPr lang="ca-ES" altLang="es-MX" dirty="0" err="1"/>
              <a:t>usually</a:t>
            </a:r>
            <a:r>
              <a:rPr lang="ca-ES" altLang="es-MX" dirty="0"/>
              <a:t> </a:t>
            </a:r>
            <a:r>
              <a:rPr lang="ca-ES" altLang="es-MX" dirty="0" err="1"/>
              <a:t>with</a:t>
            </a:r>
            <a:r>
              <a:rPr lang="ca-ES" altLang="es-MX" dirty="0"/>
              <a:t> a </a:t>
            </a:r>
            <a:r>
              <a:rPr lang="ca-ES" altLang="es-MX" dirty="0" err="1"/>
              <a:t>vowel</a:t>
            </a:r>
            <a:r>
              <a:rPr lang="ca-ES" altLang="es-MX" dirty="0"/>
              <a:t> </a:t>
            </a:r>
            <a:r>
              <a:rPr lang="ca-ES" altLang="es-MX" dirty="0" err="1"/>
              <a:t>change</a:t>
            </a:r>
            <a:r>
              <a:rPr lang="ca-ES" altLang="es-MX" dirty="0"/>
              <a:t>. </a:t>
            </a:r>
          </a:p>
          <a:p>
            <a:r>
              <a:rPr lang="ca-ES" altLang="es-MX" dirty="0"/>
              <a:t>Can be </a:t>
            </a:r>
            <a:r>
              <a:rPr lang="ca-ES" altLang="es-MX" dirty="0" err="1"/>
              <a:t>grouped</a:t>
            </a:r>
            <a:r>
              <a:rPr lang="ca-ES" altLang="es-MX" dirty="0"/>
              <a:t> </a:t>
            </a:r>
            <a:r>
              <a:rPr lang="ca-ES" altLang="es-MX" dirty="0" err="1"/>
              <a:t>according</a:t>
            </a:r>
            <a:r>
              <a:rPr lang="ca-ES" altLang="es-MX" dirty="0"/>
              <a:t> to </a:t>
            </a:r>
            <a:r>
              <a:rPr lang="ca-ES" altLang="es-MX" dirty="0" err="1"/>
              <a:t>certain</a:t>
            </a:r>
            <a:r>
              <a:rPr lang="ca-ES" altLang="es-MX" dirty="0"/>
              <a:t> </a:t>
            </a:r>
            <a:r>
              <a:rPr lang="ca-ES" altLang="es-MX" dirty="0" err="1"/>
              <a:t>change</a:t>
            </a:r>
            <a:r>
              <a:rPr lang="ca-ES" altLang="es-MX" dirty="0"/>
              <a:t> </a:t>
            </a:r>
            <a:r>
              <a:rPr lang="ca-ES" altLang="es-MX" dirty="0" err="1"/>
              <a:t>patterns</a:t>
            </a:r>
            <a:r>
              <a:rPr lang="ca-ES" altLang="es-MX" dirty="0"/>
              <a:t>, </a:t>
            </a:r>
            <a:r>
              <a:rPr lang="ca-ES" altLang="es-MX" dirty="0" err="1"/>
              <a:t>which</a:t>
            </a:r>
            <a:r>
              <a:rPr lang="ca-ES" altLang="es-MX" dirty="0"/>
              <a:t> </a:t>
            </a:r>
            <a:r>
              <a:rPr lang="ca-ES" altLang="es-MX" dirty="0" err="1"/>
              <a:t>helps</a:t>
            </a:r>
            <a:r>
              <a:rPr lang="ca-ES" altLang="es-MX" dirty="0"/>
              <a:t> to </a:t>
            </a:r>
            <a:r>
              <a:rPr lang="ca-ES" altLang="es-MX" dirty="0" err="1"/>
              <a:t>memorize</a:t>
            </a:r>
            <a:r>
              <a:rPr lang="ca-ES" altLang="es-MX" dirty="0"/>
              <a:t> </a:t>
            </a:r>
            <a:r>
              <a:rPr lang="ca-ES" altLang="es-MX" dirty="0" err="1"/>
              <a:t>them</a:t>
            </a:r>
            <a:r>
              <a:rPr lang="ca-ES" altLang="es-MX" dirty="0"/>
              <a:t>.</a:t>
            </a:r>
            <a:r>
              <a:rPr lang="es-ES" altLang="es-MX" dirty="0"/>
              <a:t> </a:t>
            </a:r>
          </a:p>
          <a:p>
            <a:pPr algn="ctr"/>
            <a:r>
              <a:rPr lang="ca-ES" altLang="es-MX" sz="2400" dirty="0" err="1"/>
              <a:t>speak</a:t>
            </a:r>
            <a:r>
              <a:rPr lang="ca-ES" altLang="es-MX" sz="2400" dirty="0"/>
              <a:t> </a:t>
            </a:r>
            <a:r>
              <a:rPr lang="ca-ES" altLang="es-MX" sz="2400" dirty="0">
                <a:sym typeface="Wingdings" panose="05000000000000000000" pitchFamily="2" charset="2"/>
              </a:rPr>
              <a:t> </a:t>
            </a:r>
            <a:r>
              <a:rPr lang="ca-ES" altLang="es-MX" sz="2400" dirty="0" err="1"/>
              <a:t>spoke</a:t>
            </a:r>
            <a:endParaRPr lang="ca-ES" altLang="es-MX" sz="2400" dirty="0"/>
          </a:p>
          <a:p>
            <a:pPr algn="ctr"/>
            <a:r>
              <a:rPr lang="ca-ES" altLang="es-MX" sz="2400" dirty="0" err="1"/>
              <a:t>eat</a:t>
            </a:r>
            <a:r>
              <a:rPr lang="ca-ES" altLang="es-MX" sz="2400" dirty="0"/>
              <a:t> </a:t>
            </a:r>
            <a:r>
              <a:rPr lang="ca-ES" altLang="es-MX" sz="2400" dirty="0">
                <a:sym typeface="Wingdings" panose="05000000000000000000" pitchFamily="2" charset="2"/>
              </a:rPr>
              <a:t> </a:t>
            </a:r>
            <a:r>
              <a:rPr lang="ca-ES" altLang="es-MX" sz="2400" dirty="0" err="1"/>
              <a:t>ate</a:t>
            </a:r>
            <a:endParaRPr lang="ca-ES" altLang="es-MX" sz="2400" dirty="0"/>
          </a:p>
          <a:p>
            <a:pPr algn="ctr"/>
            <a:r>
              <a:rPr lang="ca-ES" altLang="es-MX" sz="2400" dirty="0" err="1"/>
              <a:t>see</a:t>
            </a:r>
            <a:r>
              <a:rPr lang="ca-ES" altLang="es-MX" sz="2400" dirty="0"/>
              <a:t> </a:t>
            </a:r>
            <a:r>
              <a:rPr lang="ca-ES" altLang="es-MX" sz="2400" dirty="0">
                <a:sym typeface="Wingdings" panose="05000000000000000000" pitchFamily="2" charset="2"/>
              </a:rPr>
              <a:t> </a:t>
            </a:r>
            <a:r>
              <a:rPr lang="ca-ES" altLang="es-MX" sz="2400" dirty="0" err="1"/>
              <a:t>saw</a:t>
            </a:r>
            <a:r>
              <a:rPr lang="ca-ES" altLang="es-MX" sz="2400" dirty="0"/>
              <a:t> </a:t>
            </a:r>
          </a:p>
          <a:p>
            <a:pPr algn="ctr"/>
            <a:r>
              <a:rPr lang="ca-ES" altLang="es-MX" sz="2400" dirty="0" err="1"/>
              <a:t>fly</a:t>
            </a:r>
            <a:r>
              <a:rPr lang="ca-ES" altLang="es-MX" sz="2400" dirty="0"/>
              <a:t> </a:t>
            </a:r>
            <a:r>
              <a:rPr lang="ca-ES" altLang="es-MX" sz="2400" dirty="0">
                <a:sym typeface="Wingdings" panose="05000000000000000000" pitchFamily="2" charset="2"/>
              </a:rPr>
              <a:t> </a:t>
            </a:r>
            <a:r>
              <a:rPr lang="ca-ES" altLang="es-MX" sz="2400" dirty="0" err="1"/>
              <a:t>flew</a:t>
            </a:r>
            <a:endParaRPr lang="ca-ES" altLang="es-MX" sz="2400" dirty="0"/>
          </a:p>
          <a:p>
            <a:pPr algn="ctr"/>
            <a:r>
              <a:rPr lang="ca-ES" altLang="es-MX" sz="2400" dirty="0" err="1"/>
              <a:t>think</a:t>
            </a:r>
            <a:r>
              <a:rPr lang="ca-ES" altLang="es-MX" sz="2400" dirty="0"/>
              <a:t> </a:t>
            </a:r>
            <a:r>
              <a:rPr lang="ca-ES" altLang="es-MX" sz="2400" dirty="0">
                <a:sym typeface="Wingdings" panose="05000000000000000000" pitchFamily="2" charset="2"/>
              </a:rPr>
              <a:t> </a:t>
            </a:r>
            <a:r>
              <a:rPr lang="ca-ES" altLang="es-MX" sz="2400" dirty="0" err="1"/>
              <a:t>thought</a:t>
            </a:r>
            <a:endParaRPr lang="en-US" altLang="es-MX" sz="2400" dirty="0"/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45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PAST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/>
              <a:t>REMEMBER!!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s-MX" sz="2400" dirty="0"/>
              <a:t>Positive sentences:</a:t>
            </a:r>
          </a:p>
          <a:p>
            <a:pPr lvl="1"/>
            <a:r>
              <a:rPr lang="en-US" altLang="es-MX" sz="2000" dirty="0"/>
              <a:t>I </a:t>
            </a:r>
            <a:r>
              <a:rPr lang="en-US" altLang="es-MX" sz="2000" b="1" dirty="0"/>
              <a:t>play</a:t>
            </a:r>
            <a:r>
              <a:rPr lang="en-US" altLang="es-MX" sz="2000" b="1" dirty="0">
                <a:solidFill>
                  <a:srgbClr val="800000"/>
                </a:solidFill>
              </a:rPr>
              <a:t>ed</a:t>
            </a:r>
            <a:r>
              <a:rPr lang="en-US" altLang="es-MX" sz="2000" dirty="0"/>
              <a:t> football yesterday</a:t>
            </a:r>
          </a:p>
          <a:p>
            <a:pPr lvl="1"/>
            <a:r>
              <a:rPr lang="en-US" altLang="es-MX" sz="2000" dirty="0"/>
              <a:t>I </a:t>
            </a:r>
            <a:r>
              <a:rPr lang="en-US" altLang="es-MX" sz="2000" b="1" dirty="0">
                <a:solidFill>
                  <a:srgbClr val="800000"/>
                </a:solidFill>
              </a:rPr>
              <a:t>went</a:t>
            </a:r>
            <a:r>
              <a:rPr lang="en-US" altLang="es-MX" sz="2000" dirty="0"/>
              <a:t> home early on Saturday</a:t>
            </a:r>
          </a:p>
          <a:p>
            <a:r>
              <a:rPr lang="en-US" altLang="es-MX" sz="2400" dirty="0"/>
              <a:t>Negative sentences:</a:t>
            </a:r>
          </a:p>
          <a:p>
            <a:pPr lvl="1"/>
            <a:r>
              <a:rPr lang="en-US" altLang="es-MX" sz="2000" dirty="0"/>
              <a:t>I </a:t>
            </a:r>
            <a:r>
              <a:rPr lang="en-US" altLang="es-MX" sz="2000" b="1" dirty="0"/>
              <a:t>didn’t play</a:t>
            </a:r>
            <a:r>
              <a:rPr lang="en-US" altLang="es-MX" sz="2000" dirty="0"/>
              <a:t> football yesterday</a:t>
            </a:r>
          </a:p>
          <a:p>
            <a:pPr lvl="1"/>
            <a:r>
              <a:rPr lang="en-US" altLang="es-MX" sz="2000" dirty="0"/>
              <a:t>I </a:t>
            </a:r>
            <a:r>
              <a:rPr lang="en-US" altLang="es-MX" sz="2000" b="1" dirty="0"/>
              <a:t>didn’t go</a:t>
            </a:r>
            <a:r>
              <a:rPr lang="en-US" altLang="es-MX" sz="2000" dirty="0"/>
              <a:t> home early on Saturday</a:t>
            </a:r>
          </a:p>
          <a:p>
            <a:r>
              <a:rPr lang="en-US" altLang="es-MX" sz="2400" dirty="0"/>
              <a:t>Yes/No questions:</a:t>
            </a:r>
          </a:p>
          <a:p>
            <a:pPr lvl="1"/>
            <a:r>
              <a:rPr lang="en-US" altLang="es-MX" sz="2000" b="1" dirty="0"/>
              <a:t>Did</a:t>
            </a:r>
            <a:r>
              <a:rPr lang="en-US" altLang="es-MX" sz="2000" dirty="0"/>
              <a:t> you </a:t>
            </a:r>
            <a:r>
              <a:rPr lang="en-US" altLang="es-MX" sz="2000" b="1" dirty="0"/>
              <a:t>play</a:t>
            </a:r>
            <a:r>
              <a:rPr lang="en-US" altLang="es-MX" sz="2000" dirty="0"/>
              <a:t> football yesterday?</a:t>
            </a:r>
          </a:p>
          <a:p>
            <a:pPr lvl="1"/>
            <a:r>
              <a:rPr lang="en-US" altLang="es-MX" sz="2000" b="1" dirty="0"/>
              <a:t>Did</a:t>
            </a:r>
            <a:r>
              <a:rPr lang="en-US" altLang="es-MX" sz="2000" dirty="0"/>
              <a:t> you </a:t>
            </a:r>
            <a:r>
              <a:rPr lang="en-US" altLang="es-MX" sz="2000" b="1" dirty="0"/>
              <a:t>go</a:t>
            </a:r>
            <a:r>
              <a:rPr lang="en-US" altLang="es-MX" sz="2000" dirty="0"/>
              <a:t> home early in Saturday?</a:t>
            </a:r>
          </a:p>
          <a:p>
            <a:pPr lvl="1"/>
            <a:endParaRPr lang="en-US" altLang="es-MX" sz="2400" dirty="0"/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0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PAST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/>
              <a:t>Verb TO BE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s-MX" sz="2400" dirty="0"/>
              <a:t>Positive sentences:</a:t>
            </a:r>
          </a:p>
          <a:p>
            <a:pPr lvl="1"/>
            <a:r>
              <a:rPr lang="en-US" altLang="es-MX" sz="2400" dirty="0"/>
              <a:t>I </a:t>
            </a:r>
            <a:r>
              <a:rPr lang="en-US" altLang="es-MX" sz="2400" b="1" dirty="0">
                <a:solidFill>
                  <a:srgbClr val="800000"/>
                </a:solidFill>
              </a:rPr>
              <a:t>was</a:t>
            </a:r>
            <a:r>
              <a:rPr lang="en-US" altLang="es-MX" sz="2400" dirty="0"/>
              <a:t> in London last year</a:t>
            </a:r>
          </a:p>
          <a:p>
            <a:pPr lvl="1"/>
            <a:endParaRPr lang="en-US" altLang="es-MX" sz="2400" dirty="0"/>
          </a:p>
          <a:p>
            <a:r>
              <a:rPr lang="en-US" altLang="es-MX" sz="2400" dirty="0"/>
              <a:t>Negative sentences:</a:t>
            </a:r>
          </a:p>
          <a:p>
            <a:pPr lvl="1">
              <a:buNone/>
            </a:pPr>
            <a:r>
              <a:rPr lang="en-GB" altLang="es-MX" sz="2400" dirty="0"/>
              <a:t>-They </a:t>
            </a:r>
            <a:r>
              <a:rPr lang="en-GB" altLang="es-MX" sz="2400" b="1" u="sng" dirty="0">
                <a:solidFill>
                  <a:srgbClr val="800000"/>
                </a:solidFill>
              </a:rPr>
              <a:t>weren’t</a:t>
            </a:r>
            <a:r>
              <a:rPr lang="en-GB" altLang="es-MX" sz="2400" b="1" dirty="0">
                <a:solidFill>
                  <a:srgbClr val="800000"/>
                </a:solidFill>
              </a:rPr>
              <a:t> </a:t>
            </a:r>
            <a:r>
              <a:rPr lang="en-GB" altLang="es-MX" sz="2400" dirty="0"/>
              <a:t>at home last weekend</a:t>
            </a:r>
          </a:p>
          <a:p>
            <a:pPr lvl="1">
              <a:buNone/>
            </a:pPr>
            <a:endParaRPr lang="en-US" altLang="es-MX" sz="2400" dirty="0"/>
          </a:p>
          <a:p>
            <a:r>
              <a:rPr lang="en-US" altLang="es-MX" sz="2400" dirty="0"/>
              <a:t>Yes/No questions:</a:t>
            </a:r>
          </a:p>
          <a:p>
            <a:pPr lvl="1"/>
            <a:r>
              <a:rPr lang="en-US" altLang="es-MX" sz="2400" b="1" dirty="0">
                <a:solidFill>
                  <a:srgbClr val="800000"/>
                </a:solidFill>
              </a:rPr>
              <a:t>Were</a:t>
            </a:r>
            <a:r>
              <a:rPr lang="en-US" altLang="es-MX" sz="2400" dirty="0"/>
              <a:t> you ill yesterday?</a:t>
            </a:r>
          </a:p>
          <a:p>
            <a:pPr lvl="1"/>
            <a:endParaRPr lang="en-US" altLang="es-MX" sz="2000" dirty="0"/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7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771800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/>
              <a:t>Evans, V. y Dooley, J. (2010). Upstream. Beginner. Express Publishing.</a:t>
            </a: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244</Words>
  <Application>Microsoft Office PowerPoint</Application>
  <PresentationFormat>Presentación en pantalla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1_Tema de Office</vt:lpstr>
      <vt:lpstr>PAST SIMPLE TENSE</vt:lpstr>
      <vt:lpstr>PAST SIMPLE TENSE</vt:lpstr>
      <vt:lpstr>PAST SIMPLE TENSE Regular verbs form</vt:lpstr>
      <vt:lpstr>PAST SIMPLE TENSE Spelling</vt:lpstr>
      <vt:lpstr>PAST SIMPLE TENSE Irregular verbs form</vt:lpstr>
      <vt:lpstr>PAST SIMPLE TENSE REMEMBER!!</vt:lpstr>
      <vt:lpstr>PAST SIMPLE TENSE Verb TO BE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25</cp:revision>
  <dcterms:created xsi:type="dcterms:W3CDTF">2012-12-04T21:22:09Z</dcterms:created>
  <dcterms:modified xsi:type="dcterms:W3CDTF">2015-10-27T19:24:46Z</dcterms:modified>
</cp:coreProperties>
</file>